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59"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d3d34a4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d3d34a4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85152d09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85152d09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85152d091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85152d09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85152d091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85152d09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c61e5efd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c61e5ef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b037fe8d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b037fe8d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85152d091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85152d09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83e656a0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83e656a0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5cdeaa4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5cdeaa4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59a3c0d09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59a3c0d0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85152d09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85152d09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85152d09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85152d09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9" name="Google Shape;29;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0" name="Google Shape;30;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2">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
        <p:cNvGrpSpPr/>
        <p:nvPr/>
      </p:nvGrpSpPr>
      <p:grpSpPr>
        <a:xfrm>
          <a:off x="0" y="0"/>
          <a:ext cx="0" cy="0"/>
          <a:chOff x="0" y="0"/>
          <a:chExt cx="0" cy="0"/>
        </a:xfrm>
      </p:grpSpPr>
      <p:pic>
        <p:nvPicPr>
          <p:cNvPr id="49" name="Google Shape;49;p11"/>
          <p:cNvPicPr preferRelativeResize="0"/>
          <p:nvPr/>
        </p:nvPicPr>
        <p:blipFill rotWithShape="1">
          <a:blip r:embed="rId3">
            <a:alphaModFix/>
          </a:blip>
          <a:srcRect/>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4">
            <a:alphaModFix/>
          </a:blip>
          <a:srcRect l="357" r="357"/>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www.youtube.com/watch?v=ottnH427Fr8" TargetMode="External"/><Relationship Id="rId4" Type="http://schemas.openxmlformats.org/officeDocument/2006/relationships/hyperlink" Target="https://www.commonsense.org/education/videos/teen-voices-oversharing-and-your-digital-footpri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193350" y="1741900"/>
            <a:ext cx="29784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Rubik"/>
                <a:ea typeface="Rubik"/>
                <a:cs typeface="Rubik"/>
                <a:sym typeface="Rubik"/>
              </a:rPr>
              <a:t>Social Media and Digital Footprints: Our Responsibilities</a:t>
            </a:r>
            <a:endParaRPr sz="3000">
              <a:latin typeface="Rubik"/>
              <a:ea typeface="Rubik"/>
              <a:cs typeface="Rubik"/>
              <a:sym typeface="Rubik"/>
            </a:endParaRPr>
          </a:p>
          <a:p>
            <a:pPr marL="0" lvl="0" indent="0" algn="l" rtl="0">
              <a:lnSpc>
                <a:spcPct val="115000"/>
              </a:lnSpc>
              <a:spcBef>
                <a:spcPts val="0"/>
              </a:spcBef>
              <a:spcAft>
                <a:spcPts val="0"/>
              </a:spcAft>
              <a:buNone/>
            </a:pPr>
            <a:endParaRPr sz="3000">
              <a:latin typeface="Rubik Light"/>
              <a:ea typeface="Rubik Light"/>
              <a:cs typeface="Rubik Light"/>
              <a:sym typeface="Rubik Light"/>
            </a:endParaRPr>
          </a:p>
        </p:txBody>
      </p:sp>
      <p:pic>
        <p:nvPicPr>
          <p:cNvPr id="60" name="Google Shape;60;p1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61" name="Google Shape;61;p13"/>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8</a:t>
            </a:r>
            <a:endParaRPr sz="1200">
              <a:solidFill>
                <a:srgbClr val="999999"/>
              </a:solidFill>
            </a:endParaRPr>
          </a:p>
        </p:txBody>
      </p:sp>
      <p:pic>
        <p:nvPicPr>
          <p:cNvPr id="63" name="Google Shape;63;p13"/>
          <p:cNvPicPr preferRelativeResize="0"/>
          <p:nvPr/>
        </p:nvPicPr>
        <p:blipFill rotWithShape="1">
          <a:blip r:embed="rId4">
            <a:alphaModFix/>
          </a:blip>
          <a:srcRect t="109" b="109"/>
          <a:stretch/>
        </p:blipFill>
        <p:spPr>
          <a:xfrm>
            <a:off x="-150" y="-3075"/>
            <a:ext cx="3642900" cy="910725"/>
          </a:xfrm>
          <a:prstGeom prst="rect">
            <a:avLst/>
          </a:prstGeom>
          <a:noFill/>
          <a:ln>
            <a:noFill/>
          </a:ln>
        </p:spPr>
      </p:pic>
      <p:pic>
        <p:nvPicPr>
          <p:cNvPr id="64" name="Google Shape;64;p13"/>
          <p:cNvPicPr preferRelativeResize="0"/>
          <p:nvPr/>
        </p:nvPicPr>
        <p:blipFill rotWithShape="1">
          <a:blip r:embed="rId5">
            <a:alphaModFix/>
          </a:blip>
          <a:srcRect l="33609" t="25520" r="33606" b="6387"/>
          <a:stretch/>
        </p:blipFill>
        <p:spPr>
          <a:xfrm>
            <a:off x="3631049" y="-3075"/>
            <a:ext cx="5512948" cy="51609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p:nvPr/>
        </p:nvSpPr>
        <p:spPr>
          <a:xfrm>
            <a:off x="2336975" y="794975"/>
            <a:ext cx="5755800" cy="117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Lato"/>
                <a:ea typeface="Lato"/>
                <a:cs typeface="Lato"/>
                <a:sym typeface="Lato"/>
              </a:rPr>
              <a:t>What responsibilities do you have to </a:t>
            </a:r>
            <a:r>
              <a:rPr lang="en" sz="1800" b="1" u="sng">
                <a:latin typeface="Lato"/>
                <a:ea typeface="Lato"/>
                <a:cs typeface="Lato"/>
                <a:sym typeface="Lato"/>
              </a:rPr>
              <a:t>others</a:t>
            </a:r>
            <a:r>
              <a:rPr lang="en" sz="1800">
                <a:latin typeface="Lato"/>
                <a:ea typeface="Lato"/>
                <a:cs typeface="Lato"/>
                <a:sym typeface="Lato"/>
              </a:rPr>
              <a:t> when using social media? </a:t>
            </a:r>
            <a:r>
              <a:rPr lang="en" sz="1800">
                <a:solidFill>
                  <a:schemeClr val="dk1"/>
                </a:solidFill>
                <a:latin typeface="Lato"/>
                <a:ea typeface="Lato"/>
                <a:cs typeface="Lato"/>
                <a:sym typeface="Lato"/>
              </a:rPr>
              <a:t>How can you be responsible for others' digital footprints?</a:t>
            </a:r>
            <a:endParaRPr sz="1800">
              <a:solidFill>
                <a:schemeClr val="dk1"/>
              </a:solidFill>
              <a:latin typeface="Lato"/>
              <a:ea typeface="Lato"/>
              <a:cs typeface="Lato"/>
              <a:sym typeface="Lato"/>
            </a:endParaRPr>
          </a:p>
        </p:txBody>
      </p:sp>
      <p:sp>
        <p:nvSpPr>
          <p:cNvPr id="141" name="Google Shape;141;p22"/>
          <p:cNvSpPr/>
          <p:nvPr/>
        </p:nvSpPr>
        <p:spPr>
          <a:xfrm>
            <a:off x="619100" y="1928625"/>
            <a:ext cx="8203200" cy="2472900"/>
          </a:xfrm>
          <a:prstGeom prst="rect">
            <a:avLst/>
          </a:prstGeom>
          <a:noFill/>
          <a:ln>
            <a:noFill/>
          </a:ln>
        </p:spPr>
        <p:txBody>
          <a:bodyPr spcFirstLastPara="1" wrap="square" lIns="274300" tIns="182875" rIns="182875" bIns="182875" anchor="t" anchorCtr="0">
            <a:noAutofit/>
          </a:bodyPr>
          <a:lstStyle/>
          <a:p>
            <a:pPr marL="0" marR="0" lvl="0" indent="0" algn="l" rtl="0">
              <a:lnSpc>
                <a:spcPct val="115000"/>
              </a:lnSpc>
              <a:spcBef>
                <a:spcPts val="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marL="342900" marR="0" lvl="0" indent="-345440" algn="l" rtl="0">
              <a:lnSpc>
                <a:spcPct val="115000"/>
              </a:lnSpc>
              <a:spcBef>
                <a:spcPts val="1000"/>
              </a:spcBef>
              <a:spcAft>
                <a:spcPts val="0"/>
              </a:spcAft>
              <a:buClr>
                <a:srgbClr val="000000"/>
              </a:buClr>
              <a:buSzPts val="1800"/>
              <a:buFont typeface="Lato"/>
              <a:buAutoNum type="arabicPeriod"/>
            </a:pPr>
            <a:r>
              <a:rPr lang="en" sz="1800">
                <a:latin typeface="Lato"/>
                <a:ea typeface="Lato"/>
                <a:cs typeface="Lato"/>
                <a:sym typeface="Lato"/>
              </a:rPr>
              <a:t>Take a minute to reflect on the question above.</a:t>
            </a:r>
            <a:endParaRPr sz="1800">
              <a:latin typeface="Lato"/>
              <a:ea typeface="Lato"/>
              <a:cs typeface="Lato"/>
              <a:sym typeface="Lato"/>
            </a:endParaRPr>
          </a:p>
          <a:p>
            <a:pPr marL="342900" marR="0" lvl="0" indent="-345440" algn="l" rtl="0">
              <a:lnSpc>
                <a:spcPct val="115000"/>
              </a:lnSpc>
              <a:spcBef>
                <a:spcPts val="1000"/>
              </a:spcBef>
              <a:spcAft>
                <a:spcPts val="0"/>
              </a:spcAft>
              <a:buClr>
                <a:srgbClr val="000000"/>
              </a:buClr>
              <a:buSzPts val="1800"/>
              <a:buFont typeface="Lato"/>
              <a:buAutoNum type="arabicPeriod"/>
            </a:pPr>
            <a:r>
              <a:rPr lang="en" sz="1800">
                <a:latin typeface="Lato"/>
                <a:ea typeface="Lato"/>
                <a:cs typeface="Lato"/>
                <a:sym typeface="Lato"/>
              </a:rPr>
              <a:t>The teacher will choose one person to share first. They'll have one minute to share with the group.</a:t>
            </a:r>
            <a:endParaRPr sz="1800">
              <a:latin typeface="Lato"/>
              <a:ea typeface="Lato"/>
              <a:cs typeface="Lato"/>
              <a:sym typeface="Lato"/>
            </a:endParaRPr>
          </a:p>
          <a:p>
            <a:pPr marL="342900" marR="0" lvl="0" indent="-345440" algn="l" rtl="0">
              <a:lnSpc>
                <a:spcPct val="115000"/>
              </a:lnSpc>
              <a:spcBef>
                <a:spcPts val="1000"/>
              </a:spcBef>
              <a:spcAft>
                <a:spcPts val="1000"/>
              </a:spcAft>
              <a:buClr>
                <a:srgbClr val="000000"/>
              </a:buClr>
              <a:buSzPts val="1800"/>
              <a:buFont typeface="Lato"/>
              <a:buAutoNum type="arabicPeriod"/>
            </a:pPr>
            <a:r>
              <a:rPr lang="en" sz="1800">
                <a:latin typeface="Lato"/>
                <a:ea typeface="Lato"/>
                <a:cs typeface="Lato"/>
                <a:sym typeface="Lato"/>
              </a:rPr>
              <a:t>They'll pass clockwise to the left, and that person will have one minute to share. This will continue in a circle until everyone has shared.</a:t>
            </a:r>
            <a:endParaRPr sz="1800" i="0" u="none" strike="noStrike" cap="none">
              <a:latin typeface="Lato"/>
              <a:ea typeface="Lato"/>
              <a:cs typeface="Lato"/>
              <a:sym typeface="Lato"/>
            </a:endParaRPr>
          </a:p>
        </p:txBody>
      </p:sp>
      <p:pic>
        <p:nvPicPr>
          <p:cNvPr id="142" name="Google Shape;142;p22"/>
          <p:cNvPicPr preferRelativeResize="0"/>
          <p:nvPr/>
        </p:nvPicPr>
        <p:blipFill rotWithShape="1">
          <a:blip r:embed="rId3">
            <a:alphaModFix/>
          </a:blip>
          <a:srcRect t="189" b="179"/>
          <a:stretch/>
        </p:blipFill>
        <p:spPr>
          <a:xfrm>
            <a:off x="903975" y="746025"/>
            <a:ext cx="1023199" cy="1023200"/>
          </a:xfrm>
          <a:prstGeom prst="rect">
            <a:avLst/>
          </a:prstGeom>
          <a:noFill/>
          <a:ln>
            <a:noFill/>
          </a:ln>
        </p:spPr>
      </p:pic>
      <p:sp>
        <p:nvSpPr>
          <p:cNvPr id="143" name="Google Shape;143;p22"/>
          <p:cNvSpPr/>
          <p:nvPr/>
        </p:nvSpPr>
        <p:spPr>
          <a:xfrm>
            <a:off x="1212325" y="1055800"/>
            <a:ext cx="406500" cy="411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txBox="1"/>
          <p:nvPr/>
        </p:nvSpPr>
        <p:spPr>
          <a:xfrm>
            <a:off x="577550" y="197050"/>
            <a:ext cx="360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ANALYZE: RESPONSIBLE SOCIAL MEDIA</a:t>
            </a:r>
            <a:endParaRPr sz="1200">
              <a:latin typeface="Lato"/>
              <a:ea typeface="Lato"/>
              <a:cs typeface="Lato"/>
              <a:sym typeface="Lato"/>
            </a:endParaRPr>
          </a:p>
        </p:txBody>
      </p:sp>
      <p:pic>
        <p:nvPicPr>
          <p:cNvPr id="145" name="Google Shape;145;p22"/>
          <p:cNvPicPr preferRelativeResize="0"/>
          <p:nvPr/>
        </p:nvPicPr>
        <p:blipFill rotWithShape="1">
          <a:blip r:embed="rId4">
            <a:alphaModFix/>
          </a:blip>
          <a:srcRect/>
          <a:stretch/>
        </p:blipFill>
        <p:spPr>
          <a:xfrm>
            <a:off x="198825" y="232374"/>
            <a:ext cx="323700" cy="32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WRAP UP: EXIT TICKET</a:t>
            </a:r>
            <a:endParaRPr/>
          </a:p>
        </p:txBody>
      </p:sp>
      <p:sp>
        <p:nvSpPr>
          <p:cNvPr id="151" name="Google Shape;151;p23"/>
          <p:cNvSpPr txBox="1">
            <a:spLocks noGrp="1"/>
          </p:cNvSpPr>
          <p:nvPr>
            <p:ph type="body" idx="2"/>
          </p:nvPr>
        </p:nvSpPr>
        <p:spPr>
          <a:xfrm>
            <a:off x="1178350" y="1779750"/>
            <a:ext cx="6840300" cy="15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latin typeface="Rubik"/>
                <a:ea typeface="Rubik"/>
                <a:cs typeface="Rubik"/>
                <a:sym typeface="Rubik"/>
              </a:rPr>
              <a:t>Write down one example you would like to use in your own life around being responsible for your own digital footprint … or the footprints of others.  </a:t>
            </a:r>
            <a:endParaRPr sz="2400">
              <a:solidFill>
                <a:schemeClr val="dk1"/>
              </a:solidFill>
              <a:latin typeface="Rubik"/>
              <a:ea typeface="Rubik"/>
              <a:cs typeface="Rubik"/>
              <a:sym typeface="Rubik"/>
            </a:endParaRPr>
          </a:p>
          <a:p>
            <a:pPr marL="0" lvl="0" indent="0" algn="l" rtl="0">
              <a:lnSpc>
                <a:spcPct val="115000"/>
              </a:lnSpc>
              <a:spcBef>
                <a:spcPts val="1000"/>
              </a:spcBef>
              <a:spcAft>
                <a:spcPts val="1000"/>
              </a:spcAft>
              <a:buNone/>
            </a:pPr>
            <a:endParaRPr sz="2400">
              <a:solidFill>
                <a:schemeClr val="dk1"/>
              </a:solidFill>
              <a:latin typeface="Rubik"/>
              <a:ea typeface="Rubik"/>
              <a:cs typeface="Rubik"/>
              <a:sym typeface="Rubik"/>
            </a:endParaRPr>
          </a:p>
        </p:txBody>
      </p:sp>
      <p:pic>
        <p:nvPicPr>
          <p:cNvPr id="152" name="Google Shape;152;p23"/>
          <p:cNvPicPr preferRelativeResize="0"/>
          <p:nvPr/>
        </p:nvPicPr>
        <p:blipFill>
          <a:blip r:embed="rId3">
            <a:alphaModFix/>
          </a:blip>
          <a:stretch>
            <a:fillRect/>
          </a:stretch>
        </p:blipFill>
        <p:spPr>
          <a:xfrm>
            <a:off x="224225" y="196150"/>
            <a:ext cx="323700" cy="32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p:cNvPicPr preferRelativeResize="0"/>
          <p:nvPr/>
        </p:nvPicPr>
        <p:blipFill rotWithShape="1">
          <a:blip r:embed="rId3">
            <a:alphaModFix/>
          </a:blip>
          <a:srcRect l="-654" t="-4547"/>
          <a:stretch/>
        </p:blipFill>
        <p:spPr>
          <a:xfrm>
            <a:off x="2904200" y="2010450"/>
            <a:ext cx="3240476" cy="1089875"/>
          </a:xfrm>
          <a:prstGeom prst="rect">
            <a:avLst/>
          </a:prstGeom>
          <a:noFill/>
          <a:ln>
            <a:noFill/>
          </a:ln>
        </p:spPr>
      </p:pic>
      <p:pic>
        <p:nvPicPr>
          <p:cNvPr id="158" name="Google Shape;158;p24"/>
          <p:cNvPicPr preferRelativeResize="0"/>
          <p:nvPr/>
        </p:nvPicPr>
        <p:blipFill rotWithShape="1">
          <a:blip r:embed="rId4">
            <a:alphaModFix/>
          </a:blip>
          <a:srcRect/>
          <a:stretch/>
        </p:blipFill>
        <p:spPr>
          <a:xfrm rot="-1228989">
            <a:off x="3318963" y="2333137"/>
            <a:ext cx="351725" cy="457000"/>
          </a:xfrm>
          <a:prstGeom prst="rect">
            <a:avLst/>
          </a:prstGeom>
          <a:noFill/>
          <a:ln>
            <a:noFill/>
          </a:ln>
        </p:spPr>
      </p:pic>
      <p:pic>
        <p:nvPicPr>
          <p:cNvPr id="159" name="Google Shape;159;p24"/>
          <p:cNvPicPr preferRelativeResize="0"/>
          <p:nvPr/>
        </p:nvPicPr>
        <p:blipFill rotWithShape="1">
          <a:blip r:embed="rId4">
            <a:alphaModFix/>
          </a:blip>
          <a:srcRect/>
          <a:stretch/>
        </p:blipFill>
        <p:spPr>
          <a:xfrm rot="9570317">
            <a:off x="5394862" y="2334682"/>
            <a:ext cx="363125" cy="47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0" y="1231400"/>
            <a:ext cx="9144000" cy="6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6900"/>
              </a:buClr>
              <a:buSzPts val="2000"/>
              <a:buFont typeface="Lato"/>
              <a:buNone/>
            </a:pPr>
            <a:r>
              <a:rPr lang="en">
                <a:solidFill>
                  <a:schemeClr val="dk1"/>
                </a:solidFill>
              </a:rPr>
              <a:t>Essential Question</a:t>
            </a:r>
            <a:endParaRPr/>
          </a:p>
        </p:txBody>
      </p:sp>
      <p:sp>
        <p:nvSpPr>
          <p:cNvPr id="70" name="Google Shape;70;p14"/>
          <p:cNvSpPr txBox="1">
            <a:spLocks noGrp="1"/>
          </p:cNvSpPr>
          <p:nvPr>
            <p:ph type="body" idx="1"/>
          </p:nvPr>
        </p:nvSpPr>
        <p:spPr>
          <a:xfrm>
            <a:off x="0" y="2276775"/>
            <a:ext cx="9144000" cy="969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a:solidFill>
                  <a:srgbClr val="0070F0"/>
                </a:solidFill>
              </a:rPr>
              <a:t>How does using social media affect </a:t>
            </a:r>
            <a:br>
              <a:rPr lang="en">
                <a:solidFill>
                  <a:srgbClr val="0070F0"/>
                </a:solidFill>
              </a:rPr>
            </a:br>
            <a:r>
              <a:rPr lang="en">
                <a:solidFill>
                  <a:srgbClr val="0070F0"/>
                </a:solidFill>
              </a:rPr>
              <a:t>our digital footprint?</a:t>
            </a:r>
            <a:endParaRPr>
              <a:solidFill>
                <a:srgbClr val="0070F0"/>
              </a:solidFill>
            </a:endParaRPr>
          </a:p>
        </p:txBody>
      </p:sp>
      <p:pic>
        <p:nvPicPr>
          <p:cNvPr id="71" name="Google Shape;71;p14"/>
          <p:cNvPicPr preferRelativeResize="0"/>
          <p:nvPr/>
        </p:nvPicPr>
        <p:blipFill rotWithShape="1">
          <a:blip r:embed="rId3">
            <a:alphaModFix/>
          </a:blip>
          <a:srcRect/>
          <a:stretch/>
        </p:blipFill>
        <p:spPr>
          <a:xfrm rot="732716">
            <a:off x="2070094" y="2239781"/>
            <a:ext cx="221815" cy="288201"/>
          </a:xfrm>
          <a:prstGeom prst="rect">
            <a:avLst/>
          </a:prstGeom>
          <a:noFill/>
          <a:ln>
            <a:noFill/>
          </a:ln>
        </p:spPr>
      </p:pic>
      <p:pic>
        <p:nvPicPr>
          <p:cNvPr id="72" name="Google Shape;72;p14"/>
          <p:cNvPicPr preferRelativeResize="0"/>
          <p:nvPr/>
        </p:nvPicPr>
        <p:blipFill rotWithShape="1">
          <a:blip r:embed="rId3">
            <a:alphaModFix/>
          </a:blip>
          <a:srcRect/>
          <a:stretch/>
        </p:blipFill>
        <p:spPr>
          <a:xfrm rot="-10638955">
            <a:off x="5799544" y="3041805"/>
            <a:ext cx="221815" cy="288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2029250" y="1120600"/>
            <a:ext cx="6620100" cy="30840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
                <a:solidFill>
                  <a:schemeClr val="dk1"/>
                </a:solidFill>
              </a:rPr>
              <a:t>Identify reasons for using social media and the challenges that often come along with it.</a:t>
            </a:r>
            <a:endParaRPr>
              <a:solidFill>
                <a:schemeClr val="dk1"/>
              </a:solidFill>
            </a:endParaRPr>
          </a:p>
          <a:p>
            <a:pPr marL="0" lvl="0" indent="0" algn="l" rtl="0">
              <a:lnSpc>
                <a:spcPct val="138000"/>
              </a:lnSpc>
              <a:spcBef>
                <a:spcPts val="0"/>
              </a:spcBef>
              <a:spcAft>
                <a:spcPts val="0"/>
              </a:spcAft>
              <a:buNone/>
            </a:pPr>
            <a:br>
              <a:rPr lang="en" sz="1100">
                <a:solidFill>
                  <a:schemeClr val="dk1"/>
                </a:solidFill>
              </a:rPr>
            </a:br>
            <a:r>
              <a:rPr lang="en">
                <a:solidFill>
                  <a:schemeClr val="dk1"/>
                </a:solidFill>
              </a:rPr>
              <a:t>Reflect on what responsibilities they have related to digital footprints—both their own and others'—when using social media.</a:t>
            </a:r>
            <a:endParaRPr>
              <a:solidFill>
                <a:schemeClr val="dk1"/>
              </a:solidFill>
            </a:endParaRPr>
          </a:p>
          <a:p>
            <a:pPr marL="0" lvl="0" indent="0" algn="l" rtl="0">
              <a:lnSpc>
                <a:spcPct val="138000"/>
              </a:lnSpc>
              <a:spcBef>
                <a:spcPts val="0"/>
              </a:spcBef>
              <a:spcAft>
                <a:spcPts val="0"/>
              </a:spcAft>
              <a:buNone/>
            </a:pPr>
            <a:br>
              <a:rPr lang="en" sz="1100">
                <a:solidFill>
                  <a:schemeClr val="dk1"/>
                </a:solidFill>
              </a:rPr>
            </a:br>
            <a:r>
              <a:rPr lang="en">
                <a:solidFill>
                  <a:schemeClr val="dk1"/>
                </a:solidFill>
              </a:rPr>
              <a:t>Identify ways to make the most of social media while still caring for the digital footprints of themselves and others.</a:t>
            </a:r>
            <a:br>
              <a:rPr lang="en">
                <a:solidFill>
                  <a:schemeClr val="dk1"/>
                </a:solidFill>
              </a:rPr>
            </a:br>
            <a:endParaRPr/>
          </a:p>
        </p:txBody>
      </p:sp>
      <p:sp>
        <p:nvSpPr>
          <p:cNvPr id="78" name="Google Shape;78;p15"/>
          <p:cNvSpPr txBox="1">
            <a:spLocks noGrp="1"/>
          </p:cNvSpPr>
          <p:nvPr>
            <p:ph type="title"/>
          </p:nvPr>
        </p:nvSpPr>
        <p:spPr>
          <a:xfrm>
            <a:off x="0" y="444950"/>
            <a:ext cx="9144000" cy="6210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dk1"/>
                </a:solidFill>
              </a:rPr>
              <a:t>Learning Objectives</a:t>
            </a:r>
            <a:endParaRPr/>
          </a:p>
        </p:txBody>
      </p:sp>
      <p:pic>
        <p:nvPicPr>
          <p:cNvPr id="79" name="Google Shape;79;p15"/>
          <p:cNvPicPr preferRelativeResize="0"/>
          <p:nvPr/>
        </p:nvPicPr>
        <p:blipFill>
          <a:blip r:embed="rId3">
            <a:alphaModFix/>
          </a:blip>
          <a:stretch>
            <a:fillRect/>
          </a:stretch>
        </p:blipFill>
        <p:spPr>
          <a:xfrm>
            <a:off x="1239213" y="1906586"/>
            <a:ext cx="473007" cy="473008"/>
          </a:xfrm>
          <a:prstGeom prst="rect">
            <a:avLst/>
          </a:prstGeom>
          <a:noFill/>
          <a:ln>
            <a:noFill/>
          </a:ln>
        </p:spPr>
      </p:pic>
      <p:pic>
        <p:nvPicPr>
          <p:cNvPr id="80" name="Google Shape;80;p15"/>
          <p:cNvPicPr preferRelativeResize="0"/>
          <p:nvPr/>
        </p:nvPicPr>
        <p:blipFill>
          <a:blip r:embed="rId3">
            <a:alphaModFix/>
          </a:blip>
          <a:stretch>
            <a:fillRect/>
          </a:stretch>
        </p:blipFill>
        <p:spPr>
          <a:xfrm>
            <a:off x="1239213" y="3077154"/>
            <a:ext cx="473007" cy="473008"/>
          </a:xfrm>
          <a:prstGeom prst="rect">
            <a:avLst/>
          </a:prstGeom>
          <a:noFill/>
          <a:ln>
            <a:noFill/>
          </a:ln>
        </p:spPr>
      </p:pic>
      <p:sp>
        <p:nvSpPr>
          <p:cNvPr id="81" name="Google Shape;81;p15"/>
          <p:cNvSpPr/>
          <p:nvPr/>
        </p:nvSpPr>
        <p:spPr>
          <a:xfrm>
            <a:off x="1172975" y="1209075"/>
            <a:ext cx="605400" cy="621300"/>
          </a:xfrm>
          <a:prstGeom prst="ellipse">
            <a:avLst/>
          </a:prstGeom>
          <a:solidFill>
            <a:srgbClr val="007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82" name="Google Shape;82;p15"/>
          <p:cNvSpPr/>
          <p:nvPr/>
        </p:nvSpPr>
        <p:spPr>
          <a:xfrm>
            <a:off x="1172975" y="2417725"/>
            <a:ext cx="605400" cy="621300"/>
          </a:xfrm>
          <a:prstGeom prst="ellipse">
            <a:avLst/>
          </a:prstGeom>
          <a:solidFill>
            <a:srgbClr val="413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83" name="Google Shape;83;p15"/>
          <p:cNvSpPr/>
          <p:nvPr/>
        </p:nvSpPr>
        <p:spPr>
          <a:xfrm>
            <a:off x="1172975" y="3626375"/>
            <a:ext cx="605400" cy="6210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p:nvPr/>
        </p:nvSpPr>
        <p:spPr>
          <a:xfrm>
            <a:off x="507950" y="901200"/>
            <a:ext cx="8203200" cy="3341100"/>
          </a:xfrm>
          <a:prstGeom prst="rect">
            <a:avLst/>
          </a:prstGeom>
          <a:noFill/>
          <a:ln>
            <a:noFill/>
          </a:ln>
        </p:spPr>
        <p:txBody>
          <a:bodyPr spcFirstLastPara="1" wrap="square" lIns="274300" tIns="182875" rIns="182875" bIns="182875" anchor="t" anchorCtr="0">
            <a:noAutofit/>
          </a:bodyPr>
          <a:lstStyle/>
          <a:p>
            <a:pPr marL="0" marR="0" lvl="0" indent="0" algn="l" rtl="0">
              <a:lnSpc>
                <a:spcPct val="115000"/>
              </a:lnSpc>
              <a:spcBef>
                <a:spcPts val="0"/>
              </a:spcBef>
              <a:spcAft>
                <a:spcPts val="0"/>
              </a:spcAft>
              <a:buNone/>
            </a:pPr>
            <a:r>
              <a:rPr lang="en" sz="2000">
                <a:latin typeface="Rubik"/>
                <a:ea typeface="Rubik"/>
                <a:cs typeface="Rubik"/>
                <a:sym typeface="Rubik"/>
              </a:rPr>
              <a:t>How would you describe your experiences with social media, either for yourself or for people you know? Good, bad, or in the middle? Why?</a:t>
            </a:r>
            <a:br>
              <a:rPr lang="en" sz="2000">
                <a:latin typeface="Rubik"/>
                <a:ea typeface="Rubik"/>
                <a:cs typeface="Rubik"/>
                <a:sym typeface="Rubik"/>
              </a:rPr>
            </a:br>
            <a:endParaRPr sz="2000">
              <a:latin typeface="Rubik"/>
              <a:ea typeface="Rubik"/>
              <a:cs typeface="Rubik"/>
              <a:sym typeface="Rubik"/>
            </a:endParaRPr>
          </a:p>
          <a:p>
            <a:pPr marL="0" marR="0" lvl="0" indent="0" algn="l" rtl="0">
              <a:lnSpc>
                <a:spcPct val="115000"/>
              </a:lnSpc>
              <a:spcBef>
                <a:spcPts val="100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marL="342900" marR="0" lvl="0" indent="-358140" algn="l" rtl="0">
              <a:lnSpc>
                <a:spcPct val="115000"/>
              </a:lnSpc>
              <a:spcBef>
                <a:spcPts val="1000"/>
              </a:spcBef>
              <a:spcAft>
                <a:spcPts val="0"/>
              </a:spcAft>
              <a:buClr>
                <a:srgbClr val="000000"/>
              </a:buClr>
              <a:buSzPts val="2000"/>
              <a:buFont typeface="Lato"/>
              <a:buAutoNum type="arabicPeriod"/>
            </a:pPr>
            <a:r>
              <a:rPr lang="en" sz="2000">
                <a:latin typeface="Lato"/>
                <a:ea typeface="Lato"/>
                <a:cs typeface="Lato"/>
                <a:sym typeface="Lato"/>
              </a:rPr>
              <a:t>Take a moment to think silently about this question.</a:t>
            </a:r>
            <a:endParaRPr sz="2000">
              <a:latin typeface="Lato"/>
              <a:ea typeface="Lato"/>
              <a:cs typeface="Lato"/>
              <a:sym typeface="Lato"/>
            </a:endParaRPr>
          </a:p>
          <a:p>
            <a:pPr marL="342900" marR="0" lvl="0" indent="-358140" algn="l" rtl="0">
              <a:lnSpc>
                <a:spcPct val="115000"/>
              </a:lnSpc>
              <a:spcBef>
                <a:spcPts val="1000"/>
              </a:spcBef>
              <a:spcAft>
                <a:spcPts val="1000"/>
              </a:spcAft>
              <a:buClr>
                <a:srgbClr val="000000"/>
              </a:buClr>
              <a:buSzPts val="2000"/>
              <a:buFont typeface="Lato"/>
              <a:buAutoNum type="arabicPeriod"/>
            </a:pPr>
            <a:r>
              <a:rPr lang="en" sz="2000">
                <a:latin typeface="Lato"/>
                <a:ea typeface="Lato"/>
                <a:cs typeface="Lato"/>
                <a:sym typeface="Lato"/>
              </a:rPr>
              <a:t>Then, capture your ideas on the blank sheet.</a:t>
            </a:r>
            <a:endParaRPr sz="2000" i="0" u="none" strike="noStrike" cap="none">
              <a:latin typeface="Lato"/>
              <a:ea typeface="Lato"/>
              <a:cs typeface="Lato"/>
              <a:sym typeface="Lato"/>
            </a:endParaRPr>
          </a:p>
        </p:txBody>
      </p:sp>
      <p:pic>
        <p:nvPicPr>
          <p:cNvPr id="89" name="Google Shape;89;p16"/>
          <p:cNvPicPr preferRelativeResize="0"/>
          <p:nvPr/>
        </p:nvPicPr>
        <p:blipFill>
          <a:blip r:embed="rId3">
            <a:alphaModFix/>
          </a:blip>
          <a:stretch>
            <a:fillRect/>
          </a:stretch>
        </p:blipFill>
        <p:spPr>
          <a:xfrm>
            <a:off x="215474" y="198950"/>
            <a:ext cx="354105" cy="336900"/>
          </a:xfrm>
          <a:prstGeom prst="rect">
            <a:avLst/>
          </a:prstGeom>
          <a:noFill/>
          <a:ln>
            <a:noFill/>
          </a:ln>
        </p:spPr>
      </p:pic>
      <p:sp>
        <p:nvSpPr>
          <p:cNvPr id="90" name="Google Shape;90;p16"/>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WARM UP: REFLECT</a:t>
            </a:r>
            <a:endParaRPr sz="1200">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96" name="Google Shape;96;p17"/>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sp>
        <p:nvSpPr>
          <p:cNvPr id="97" name="Google Shape;97;p17"/>
          <p:cNvSpPr txBox="1"/>
          <p:nvPr/>
        </p:nvSpPr>
        <p:spPr>
          <a:xfrm>
            <a:off x="220225" y="4199675"/>
            <a:ext cx="46011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Lato"/>
                <a:ea typeface="Lato"/>
                <a:cs typeface="Lato"/>
                <a:sym typeface="Lato"/>
              </a:rPr>
              <a:t>To watch this video on the Common Sense Education site, click </a:t>
            </a:r>
            <a:r>
              <a:rPr lang="en" sz="700" b="1">
                <a:solidFill>
                  <a:srgbClr val="249910"/>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here</a:t>
            </a:r>
            <a:r>
              <a:rPr lang="en" sz="700">
                <a:latin typeface="Lato"/>
                <a:ea typeface="Lato"/>
                <a:cs typeface="Lato"/>
                <a:sym typeface="Lato"/>
              </a:rPr>
              <a:t>.</a:t>
            </a:r>
            <a:endParaRPr sz="700">
              <a:latin typeface="Lato"/>
              <a:ea typeface="Lato"/>
              <a:cs typeface="Lato"/>
              <a:sym typeface="Lato"/>
            </a:endParaRPr>
          </a:p>
        </p:txBody>
      </p:sp>
      <p:sp>
        <p:nvSpPr>
          <p:cNvPr id="98" name="Google Shape;98;p17"/>
          <p:cNvSpPr/>
          <p:nvPr/>
        </p:nvSpPr>
        <p:spPr>
          <a:xfrm>
            <a:off x="4821325" y="958600"/>
            <a:ext cx="4040400" cy="3341100"/>
          </a:xfrm>
          <a:prstGeom prst="rect">
            <a:avLst/>
          </a:prstGeom>
          <a:noFill/>
          <a:ln>
            <a:noFill/>
          </a:ln>
        </p:spPr>
        <p:txBody>
          <a:bodyPr spcFirstLastPara="1" wrap="square" lIns="274300" tIns="182875" rIns="182875" bIns="182875" anchor="t" anchorCtr="0">
            <a:noAutofit/>
          </a:bodyPr>
          <a:lstStyle/>
          <a:p>
            <a:pPr marL="0" marR="0" lvl="0" indent="0" algn="l" rtl="0">
              <a:lnSpc>
                <a:spcPct val="115000"/>
              </a:lnSpc>
              <a:spcBef>
                <a:spcPts val="0"/>
              </a:spcBef>
              <a:spcAft>
                <a:spcPts val="0"/>
              </a:spcAft>
              <a:buNone/>
            </a:pPr>
            <a:r>
              <a:rPr lang="en" sz="2000">
                <a:latin typeface="Rubik"/>
                <a:ea typeface="Rubik"/>
                <a:cs typeface="Rubik"/>
                <a:sym typeface="Rubik"/>
              </a:rPr>
              <a:t>Discuss:</a:t>
            </a:r>
            <a:endParaRPr sz="2000">
              <a:latin typeface="Rubik"/>
              <a:ea typeface="Rubik"/>
              <a:cs typeface="Rubik"/>
              <a:sym typeface="Rubik"/>
            </a:endParaRPr>
          </a:p>
          <a:p>
            <a:pPr marL="457200" lvl="0" indent="-355600" algn="l" rtl="0">
              <a:lnSpc>
                <a:spcPct val="115000"/>
              </a:lnSpc>
              <a:spcBef>
                <a:spcPts val="1000"/>
              </a:spcBef>
              <a:spcAft>
                <a:spcPts val="0"/>
              </a:spcAft>
              <a:buClr>
                <a:schemeClr val="dk1"/>
              </a:buClr>
              <a:buSzPts val="2000"/>
              <a:buFont typeface="Lato"/>
              <a:buChar char="●"/>
            </a:pPr>
            <a:r>
              <a:rPr lang="en" sz="2000">
                <a:solidFill>
                  <a:schemeClr val="dk1"/>
                </a:solidFill>
                <a:latin typeface="Lato"/>
                <a:ea typeface="Lato"/>
                <a:cs typeface="Lato"/>
                <a:sym typeface="Lato"/>
              </a:rPr>
              <a:t>What viewpoint in the video do you agree with, and why? (Be specific.)</a:t>
            </a:r>
            <a:endParaRPr sz="2000">
              <a:solidFill>
                <a:schemeClr val="dk1"/>
              </a:solidFill>
              <a:latin typeface="Lato"/>
              <a:ea typeface="Lato"/>
              <a:cs typeface="Lato"/>
              <a:sym typeface="Lato"/>
            </a:endParaRPr>
          </a:p>
          <a:p>
            <a:pPr marL="457200" lvl="0" indent="-355600" algn="l" rtl="0">
              <a:lnSpc>
                <a:spcPct val="115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What are some of the drawbacks of social media use that teens brought up?</a:t>
            </a:r>
            <a:endParaRPr sz="2000">
              <a:latin typeface="Lato"/>
              <a:ea typeface="Lato"/>
              <a:cs typeface="Lato"/>
              <a:sym typeface="Lato"/>
            </a:endParaRPr>
          </a:p>
        </p:txBody>
      </p:sp>
      <p:pic>
        <p:nvPicPr>
          <p:cNvPr id="99" name="Google Shape;99;p17" descr="Teachers, for the lesson plan associated with this topic please visit:&#10;https://www.commonsense.org/education/digital-citizenship/lesson/social-media-and-digital-footprints-our-responsibilities&#10;&#10;Lots of middle schoolers post and share information about themselves – and others – on social media. But in a world where “oversharing” might seem normal, it’s important to think about our digital footprints -- the things we leave behind online. In this video, you'll hear what teens have to say about sharing on social media, and you can think critically about the decisions you're making any time you post something online." title="Teen Voices: Oversharing and Your Digital Footprint">
            <a:hlinkClick r:id="rId5"/>
          </p:cNvPr>
          <p:cNvPicPr preferRelativeResize="0"/>
          <p:nvPr/>
        </p:nvPicPr>
        <p:blipFill>
          <a:blip r:embed="rId6">
            <a:alphaModFix/>
          </a:blip>
          <a:stretch>
            <a:fillRect/>
          </a:stretch>
        </p:blipFill>
        <p:spPr>
          <a:xfrm>
            <a:off x="220225" y="748850"/>
            <a:ext cx="4601100" cy="3450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05" name="Google Shape;105;p18"/>
          <p:cNvPicPr preferRelativeResize="0"/>
          <p:nvPr/>
        </p:nvPicPr>
        <p:blipFill rotWithShape="1">
          <a:blip r:embed="rId3">
            <a:alphaModFix/>
          </a:blip>
          <a:srcRect t="367" b="367"/>
          <a:stretch/>
        </p:blipFill>
        <p:spPr>
          <a:xfrm>
            <a:off x="754800" y="1711750"/>
            <a:ext cx="3158526" cy="590550"/>
          </a:xfrm>
          <a:prstGeom prst="rect">
            <a:avLst/>
          </a:prstGeom>
          <a:noFill/>
          <a:ln>
            <a:noFill/>
          </a:ln>
        </p:spPr>
      </p:pic>
      <p:pic>
        <p:nvPicPr>
          <p:cNvPr id="106" name="Google Shape;106;p18"/>
          <p:cNvPicPr preferRelativeResize="0"/>
          <p:nvPr/>
        </p:nvPicPr>
        <p:blipFill rotWithShape="1">
          <a:blip r:embed="rId4">
            <a:alphaModFix/>
          </a:blip>
          <a:srcRect l="219" r="219"/>
          <a:stretch/>
        </p:blipFill>
        <p:spPr>
          <a:xfrm>
            <a:off x="198825" y="205553"/>
            <a:ext cx="294541" cy="323700"/>
          </a:xfrm>
          <a:prstGeom prst="rect">
            <a:avLst/>
          </a:prstGeom>
          <a:noFill/>
          <a:ln>
            <a:noFill/>
          </a:ln>
        </p:spPr>
      </p:pic>
      <p:sp>
        <p:nvSpPr>
          <p:cNvPr id="107" name="Google Shape;107;p18"/>
          <p:cNvSpPr txBox="1"/>
          <p:nvPr/>
        </p:nvSpPr>
        <p:spPr>
          <a:xfrm>
            <a:off x="806900" y="1199913"/>
            <a:ext cx="71703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latin typeface="Rubik"/>
                <a:ea typeface="Rubik"/>
                <a:cs typeface="Rubik"/>
                <a:sym typeface="Rubik"/>
              </a:rPr>
              <a:t>Oversharing</a:t>
            </a:r>
            <a:endParaRPr sz="4000">
              <a:latin typeface="Rubik"/>
              <a:ea typeface="Rubik"/>
              <a:cs typeface="Rubik"/>
              <a:sym typeface="Rubik"/>
            </a:endParaRPr>
          </a:p>
        </p:txBody>
      </p:sp>
      <p:sp>
        <p:nvSpPr>
          <p:cNvPr id="108" name="Google Shape;108;p18"/>
          <p:cNvSpPr txBox="1"/>
          <p:nvPr/>
        </p:nvSpPr>
        <p:spPr>
          <a:xfrm>
            <a:off x="806900" y="2446150"/>
            <a:ext cx="7344600" cy="104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latin typeface="Lato"/>
                <a:ea typeface="Lato"/>
                <a:cs typeface="Lato"/>
                <a:sym typeface="Lato"/>
              </a:rPr>
              <a:t>When people share something they later regret</a:t>
            </a:r>
            <a:endParaRPr sz="24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14" name="Google Shape;114;p19"/>
          <p:cNvPicPr preferRelativeResize="0"/>
          <p:nvPr/>
        </p:nvPicPr>
        <p:blipFill rotWithShape="1">
          <a:blip r:embed="rId3">
            <a:alphaModFix/>
          </a:blip>
          <a:srcRect l="219" r="219"/>
          <a:stretch/>
        </p:blipFill>
        <p:spPr>
          <a:xfrm>
            <a:off x="198825" y="205553"/>
            <a:ext cx="294541" cy="323700"/>
          </a:xfrm>
          <a:prstGeom prst="rect">
            <a:avLst/>
          </a:prstGeom>
          <a:noFill/>
          <a:ln>
            <a:noFill/>
          </a:ln>
        </p:spPr>
      </p:pic>
      <p:pic>
        <p:nvPicPr>
          <p:cNvPr id="115" name="Google Shape;115;p19"/>
          <p:cNvPicPr preferRelativeResize="0"/>
          <p:nvPr/>
        </p:nvPicPr>
        <p:blipFill rotWithShape="1">
          <a:blip r:embed="rId4">
            <a:alphaModFix/>
          </a:blip>
          <a:srcRect t="24346" b="6506"/>
          <a:stretch/>
        </p:blipFill>
        <p:spPr>
          <a:xfrm>
            <a:off x="602400" y="1830350"/>
            <a:ext cx="4200126" cy="590550"/>
          </a:xfrm>
          <a:prstGeom prst="rect">
            <a:avLst/>
          </a:prstGeom>
          <a:noFill/>
          <a:ln>
            <a:noFill/>
          </a:ln>
        </p:spPr>
      </p:pic>
      <p:sp>
        <p:nvSpPr>
          <p:cNvPr id="116" name="Google Shape;116;p19"/>
          <p:cNvSpPr txBox="1"/>
          <p:nvPr/>
        </p:nvSpPr>
        <p:spPr>
          <a:xfrm>
            <a:off x="754800" y="1199913"/>
            <a:ext cx="71703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latin typeface="Rubik"/>
                <a:ea typeface="Rubik"/>
                <a:cs typeface="Rubik"/>
                <a:sym typeface="Rubik"/>
              </a:rPr>
              <a:t>Digital footprint</a:t>
            </a:r>
            <a:endParaRPr sz="4000">
              <a:solidFill>
                <a:schemeClr val="dk1"/>
              </a:solidFill>
              <a:latin typeface="Rubik"/>
              <a:ea typeface="Rubik"/>
              <a:cs typeface="Rubik"/>
              <a:sym typeface="Rubik"/>
            </a:endParaRPr>
          </a:p>
        </p:txBody>
      </p:sp>
      <p:sp>
        <p:nvSpPr>
          <p:cNvPr id="117" name="Google Shape;117;p19"/>
          <p:cNvSpPr txBox="1"/>
          <p:nvPr/>
        </p:nvSpPr>
        <p:spPr>
          <a:xfrm>
            <a:off x="754800" y="2446150"/>
            <a:ext cx="7344600" cy="104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latin typeface="Lato"/>
                <a:ea typeface="Lato"/>
                <a:cs typeface="Lato"/>
                <a:sym typeface="Lato"/>
              </a:rPr>
              <a:t>All the information online about a person either posted by that person or others, intentionally or unintentionally</a:t>
            </a:r>
            <a:endParaRPr sz="24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0"/>
          <p:cNvPicPr preferRelativeResize="0"/>
          <p:nvPr/>
        </p:nvPicPr>
        <p:blipFill rotWithShape="1">
          <a:blip r:embed="rId3">
            <a:alphaModFix/>
          </a:blip>
          <a:srcRect t="189" b="179"/>
          <a:stretch/>
        </p:blipFill>
        <p:spPr>
          <a:xfrm>
            <a:off x="4572000" y="768014"/>
            <a:ext cx="3607498" cy="3607471"/>
          </a:xfrm>
          <a:prstGeom prst="rect">
            <a:avLst/>
          </a:prstGeom>
          <a:noFill/>
          <a:ln>
            <a:noFill/>
          </a:ln>
        </p:spPr>
      </p:pic>
      <p:sp>
        <p:nvSpPr>
          <p:cNvPr id="123" name="Google Shape;123;p20"/>
          <p:cNvSpPr txBox="1"/>
          <p:nvPr/>
        </p:nvSpPr>
        <p:spPr>
          <a:xfrm>
            <a:off x="577550" y="1151400"/>
            <a:ext cx="3717900" cy="378000"/>
          </a:xfrm>
          <a:prstGeom prst="rect">
            <a:avLst/>
          </a:prstGeom>
          <a:noFill/>
          <a:ln>
            <a:noFill/>
          </a:ln>
        </p:spPr>
        <p:txBody>
          <a:bodyPr spcFirstLastPara="1" wrap="square" lIns="91425" tIns="91425" rIns="91425" bIns="91425" anchor="ctr" anchorCtr="0">
            <a:noAutofit/>
          </a:bodyPr>
          <a:lstStyle/>
          <a:p>
            <a:pPr marL="0" lvl="0" indent="0" algn="l" rtl="0">
              <a:lnSpc>
                <a:spcPct val="113000"/>
              </a:lnSpc>
              <a:spcBef>
                <a:spcPts val="0"/>
              </a:spcBef>
              <a:spcAft>
                <a:spcPts val="0"/>
              </a:spcAft>
              <a:buNone/>
            </a:pPr>
            <a:r>
              <a:rPr lang="en" sz="2000">
                <a:solidFill>
                  <a:schemeClr val="dk1"/>
                </a:solidFill>
                <a:latin typeface="Rubik"/>
                <a:ea typeface="Rubik"/>
                <a:cs typeface="Rubik"/>
                <a:sym typeface="Rubik"/>
              </a:rPr>
              <a:t>The Rings of Responsibility</a:t>
            </a:r>
            <a:endParaRPr sz="2000">
              <a:latin typeface="Rubik"/>
              <a:ea typeface="Rubik"/>
              <a:cs typeface="Rubik"/>
              <a:sym typeface="Rubik"/>
            </a:endParaRPr>
          </a:p>
        </p:txBody>
      </p:sp>
      <p:sp>
        <p:nvSpPr>
          <p:cNvPr id="124" name="Google Shape;124;p20"/>
          <p:cNvSpPr txBox="1"/>
          <p:nvPr/>
        </p:nvSpPr>
        <p:spPr>
          <a:xfrm>
            <a:off x="577550" y="197050"/>
            <a:ext cx="360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ANALYZE: RESPONSIBLE SOCIAL MEDIA</a:t>
            </a:r>
            <a:endParaRPr sz="1200">
              <a:latin typeface="Lato"/>
              <a:ea typeface="Lato"/>
              <a:cs typeface="Lato"/>
              <a:sym typeface="Lato"/>
            </a:endParaRPr>
          </a:p>
        </p:txBody>
      </p:sp>
      <p:pic>
        <p:nvPicPr>
          <p:cNvPr id="125" name="Google Shape;125;p20"/>
          <p:cNvPicPr preferRelativeResize="0"/>
          <p:nvPr/>
        </p:nvPicPr>
        <p:blipFill rotWithShape="1">
          <a:blip r:embed="rId4">
            <a:alphaModFix/>
          </a:blip>
          <a:srcRect/>
          <a:stretch/>
        </p:blipFill>
        <p:spPr>
          <a:xfrm>
            <a:off x="198825" y="232374"/>
            <a:ext cx="323700" cy="32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p:nvPr/>
        </p:nvSpPr>
        <p:spPr>
          <a:xfrm>
            <a:off x="2340825" y="771225"/>
            <a:ext cx="5683500" cy="117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Lato"/>
                <a:ea typeface="Lato"/>
                <a:cs typeface="Lato"/>
                <a:sym typeface="Lato"/>
              </a:rPr>
              <a:t>What responsibilities do you have to your </a:t>
            </a:r>
            <a:r>
              <a:rPr lang="en" sz="1800" b="1" u="sng">
                <a:latin typeface="Lato"/>
                <a:ea typeface="Lato"/>
                <a:cs typeface="Lato"/>
                <a:sym typeface="Lato"/>
              </a:rPr>
              <a:t>self</a:t>
            </a:r>
            <a:r>
              <a:rPr lang="en" sz="1800">
                <a:latin typeface="Lato"/>
                <a:ea typeface="Lato"/>
                <a:cs typeface="Lato"/>
                <a:sym typeface="Lato"/>
              </a:rPr>
              <a:t> when you use social media? How can you be responsible for your own digital footprint?</a:t>
            </a:r>
            <a:endParaRPr sz="1800">
              <a:latin typeface="Lato"/>
              <a:ea typeface="Lato"/>
              <a:cs typeface="Lato"/>
              <a:sym typeface="Lato"/>
            </a:endParaRPr>
          </a:p>
        </p:txBody>
      </p:sp>
      <p:sp>
        <p:nvSpPr>
          <p:cNvPr id="131" name="Google Shape;131;p21"/>
          <p:cNvSpPr/>
          <p:nvPr/>
        </p:nvSpPr>
        <p:spPr>
          <a:xfrm>
            <a:off x="838050" y="771225"/>
            <a:ext cx="1062900" cy="10245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21"/>
          <p:cNvPicPr preferRelativeResize="0"/>
          <p:nvPr/>
        </p:nvPicPr>
        <p:blipFill>
          <a:blip r:embed="rId3">
            <a:alphaModFix/>
          </a:blip>
          <a:stretch>
            <a:fillRect/>
          </a:stretch>
        </p:blipFill>
        <p:spPr>
          <a:xfrm>
            <a:off x="876847" y="815215"/>
            <a:ext cx="965483" cy="873237"/>
          </a:xfrm>
          <a:prstGeom prst="rect">
            <a:avLst/>
          </a:prstGeom>
          <a:noFill/>
          <a:ln>
            <a:noFill/>
          </a:ln>
        </p:spPr>
      </p:pic>
      <p:sp>
        <p:nvSpPr>
          <p:cNvPr id="133" name="Google Shape;133;p21"/>
          <p:cNvSpPr/>
          <p:nvPr/>
        </p:nvSpPr>
        <p:spPr>
          <a:xfrm>
            <a:off x="619100" y="1928625"/>
            <a:ext cx="8203200" cy="2472900"/>
          </a:xfrm>
          <a:prstGeom prst="rect">
            <a:avLst/>
          </a:prstGeom>
          <a:noFill/>
          <a:ln>
            <a:noFill/>
          </a:ln>
        </p:spPr>
        <p:txBody>
          <a:bodyPr spcFirstLastPara="1" wrap="square" lIns="274300" tIns="182875" rIns="182875" bIns="182875" anchor="t" anchorCtr="0">
            <a:noAutofit/>
          </a:bodyPr>
          <a:lstStyle/>
          <a:p>
            <a:pPr marL="0" marR="0" lvl="0" indent="0" algn="l" rtl="0">
              <a:lnSpc>
                <a:spcPct val="115000"/>
              </a:lnSpc>
              <a:spcBef>
                <a:spcPts val="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marL="342900" marR="0" lvl="0" indent="-345440" algn="l" rtl="0">
              <a:lnSpc>
                <a:spcPct val="115000"/>
              </a:lnSpc>
              <a:spcBef>
                <a:spcPts val="1000"/>
              </a:spcBef>
              <a:spcAft>
                <a:spcPts val="0"/>
              </a:spcAft>
              <a:buClr>
                <a:srgbClr val="000000"/>
              </a:buClr>
              <a:buSzPts val="1800"/>
              <a:buFont typeface="Lato"/>
              <a:buAutoNum type="arabicPeriod"/>
            </a:pPr>
            <a:r>
              <a:rPr lang="en" sz="1800">
                <a:latin typeface="Lato"/>
                <a:ea typeface="Lato"/>
                <a:cs typeface="Lato"/>
                <a:sym typeface="Lato"/>
              </a:rPr>
              <a:t>Take a minute to reflect on the question above.</a:t>
            </a:r>
            <a:endParaRPr sz="1800">
              <a:latin typeface="Lato"/>
              <a:ea typeface="Lato"/>
              <a:cs typeface="Lato"/>
              <a:sym typeface="Lato"/>
            </a:endParaRPr>
          </a:p>
          <a:p>
            <a:pPr marL="342900" marR="0" lvl="0" indent="-345440" algn="l" rtl="0">
              <a:lnSpc>
                <a:spcPct val="115000"/>
              </a:lnSpc>
              <a:spcBef>
                <a:spcPts val="1000"/>
              </a:spcBef>
              <a:spcAft>
                <a:spcPts val="0"/>
              </a:spcAft>
              <a:buClr>
                <a:srgbClr val="000000"/>
              </a:buClr>
              <a:buSzPts val="1800"/>
              <a:buFont typeface="Lato"/>
              <a:buAutoNum type="arabicPeriod"/>
            </a:pPr>
            <a:r>
              <a:rPr lang="en" sz="1800">
                <a:latin typeface="Lato"/>
                <a:ea typeface="Lato"/>
                <a:cs typeface="Lato"/>
                <a:sym typeface="Lato"/>
              </a:rPr>
              <a:t>The teacher will choose one person to share first. They'll have one minute to share out.</a:t>
            </a:r>
            <a:endParaRPr sz="1800">
              <a:latin typeface="Lato"/>
              <a:ea typeface="Lato"/>
              <a:cs typeface="Lato"/>
              <a:sym typeface="Lato"/>
            </a:endParaRPr>
          </a:p>
          <a:p>
            <a:pPr marL="342900" marR="0" lvl="0" indent="-345440" algn="l" rtl="0">
              <a:lnSpc>
                <a:spcPct val="115000"/>
              </a:lnSpc>
              <a:spcBef>
                <a:spcPts val="1000"/>
              </a:spcBef>
              <a:spcAft>
                <a:spcPts val="1000"/>
              </a:spcAft>
              <a:buClr>
                <a:srgbClr val="000000"/>
              </a:buClr>
              <a:buSzPts val="1800"/>
              <a:buFont typeface="Lato"/>
              <a:buAutoNum type="arabicPeriod"/>
            </a:pPr>
            <a:r>
              <a:rPr lang="en" sz="1800">
                <a:latin typeface="Lato"/>
                <a:ea typeface="Lato"/>
                <a:cs typeface="Lato"/>
                <a:sym typeface="Lato"/>
              </a:rPr>
              <a:t>They'll pass clockwise to the left, and the next person will have one minute to share. This will continue in a circle until everyone has shared.</a:t>
            </a:r>
            <a:endParaRPr sz="1800" i="0" u="none" strike="noStrike" cap="none">
              <a:latin typeface="Lato"/>
              <a:ea typeface="Lato"/>
              <a:cs typeface="Lato"/>
              <a:sym typeface="Lato"/>
            </a:endParaRPr>
          </a:p>
        </p:txBody>
      </p:sp>
      <p:sp>
        <p:nvSpPr>
          <p:cNvPr id="134" name="Google Shape;134;p21"/>
          <p:cNvSpPr txBox="1"/>
          <p:nvPr/>
        </p:nvSpPr>
        <p:spPr>
          <a:xfrm>
            <a:off x="577550" y="197050"/>
            <a:ext cx="360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ANALYZE: RESPONSIBLE SOCIAL MEDIA</a:t>
            </a:r>
            <a:endParaRPr sz="1200">
              <a:latin typeface="Lato"/>
              <a:ea typeface="Lato"/>
              <a:cs typeface="Lato"/>
              <a:sym typeface="Lato"/>
            </a:endParaRPr>
          </a:p>
        </p:txBody>
      </p:sp>
      <p:pic>
        <p:nvPicPr>
          <p:cNvPr id="135" name="Google Shape;135;p21"/>
          <p:cNvPicPr preferRelativeResize="0"/>
          <p:nvPr/>
        </p:nvPicPr>
        <p:blipFill rotWithShape="1">
          <a:blip r:embed="rId4">
            <a:alphaModFix/>
          </a:blip>
          <a:srcRect/>
          <a:stretch/>
        </p:blipFill>
        <p:spPr>
          <a:xfrm>
            <a:off x="198825" y="232374"/>
            <a:ext cx="323700" cy="323700"/>
          </a:xfrm>
          <a:prstGeom prst="rect">
            <a:avLst/>
          </a:prstGeom>
          <a:noFill/>
          <a:ln>
            <a:noFill/>
          </a:ln>
        </p:spPr>
      </p:pic>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Words>
  <Application>Microsoft Office PowerPoint</Application>
  <PresentationFormat>On-screen Show (16:9)</PresentationFormat>
  <Paragraphs>43</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Indie Flower</vt:lpstr>
      <vt:lpstr>Lato</vt:lpstr>
      <vt:lpstr>Rubik</vt:lpstr>
      <vt:lpstr>Rubik Light</vt:lpstr>
      <vt:lpstr>Rubik Medium</vt:lpstr>
      <vt:lpstr>DigCit 2.0</vt:lpstr>
      <vt:lpstr>DigCit 2.0</vt:lpstr>
      <vt:lpstr>PowerPoint Presentation</vt:lpstr>
      <vt:lpstr>Essential Question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Vangelista</dc:creator>
  <cp:lastModifiedBy>Nancy Vangelista</cp:lastModifiedBy>
  <cp:revision>1</cp:revision>
  <dcterms:modified xsi:type="dcterms:W3CDTF">2022-10-20T03:31:48Z</dcterms:modified>
</cp:coreProperties>
</file>