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5e58d07822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5e58d07822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c61e5efd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c61e5efd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b037fe8d8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b037fe8d8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293e7211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293e72115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293e721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293e721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314ee883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314ee883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293e7211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293e7211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474c3671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474c36717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CUSTOM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ential Question">
  <p:cSld name="CUSTOM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0" y="123140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/>
          <p:nvPr/>
        </p:nvSpPr>
        <p:spPr>
          <a:xfrm>
            <a:off x="-10950" y="2081350"/>
            <a:ext cx="9165900" cy="1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8855"/>
              </a:buClr>
              <a:buSzPts val="1600"/>
              <a:buFont typeface="Lato"/>
              <a:buNone/>
            </a:pPr>
            <a:endParaRPr sz="24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0" y="2223050"/>
            <a:ext cx="9144000" cy="9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●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1pPr>
            <a:lvl2pPr marL="914400" lvl="1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○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2pPr>
            <a:lvl3pPr marL="1371600" lvl="2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■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3pPr>
            <a:lvl4pPr marL="1828800" lvl="3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●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4pPr>
            <a:lvl5pPr marL="2286000" lvl="4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○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5pPr>
            <a:lvl6pPr marL="2743200" lvl="5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■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6pPr>
            <a:lvl7pPr marL="3200400" lvl="6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●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7pPr>
            <a:lvl8pPr marL="3657600" lvl="7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○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44AA00"/>
              </a:buClr>
              <a:buSzPts val="2400"/>
              <a:buFont typeface="Indie Flower"/>
              <a:buChar char="■"/>
              <a:defRPr sz="2400" b="1">
                <a:solidFill>
                  <a:srgbClr val="44AA00"/>
                </a:solidFill>
                <a:latin typeface="Indie Flower"/>
                <a:ea typeface="Indie Flower"/>
                <a:cs typeface="Indie Flower"/>
                <a:sym typeface="Indie Flow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ing Objectives">
  <p:cSld name="CUSTOM_1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0" y="4449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213400" y="1313600"/>
            <a:ext cx="6353100" cy="30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Vocabulary">
  <p:cSld name="CUSTOM_1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/>
        </p:nvSpPr>
        <p:spPr>
          <a:xfrm>
            <a:off x="887850" y="1020500"/>
            <a:ext cx="1735800" cy="6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915375" y="1035250"/>
            <a:ext cx="7170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40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893575" y="2190350"/>
            <a:ext cx="7344600" cy="20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  <a:defRPr sz="2400"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  <a:defRPr sz="2400"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  <a:defRPr sz="2400"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 + Directions">
  <p:cSld name="CUSTOM_2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577550" y="1002550"/>
            <a:ext cx="8577300" cy="12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0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566750" y="2648025"/>
            <a:ext cx="8577300" cy="17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rections Only">
  <p:cSld name="CUSTOM_3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2"/>
          </p:nvPr>
        </p:nvSpPr>
        <p:spPr>
          <a:xfrm>
            <a:off x="1138200" y="1770800"/>
            <a:ext cx="6867600" cy="17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●"/>
              <a:defRPr sz="2000">
                <a:latin typeface="Lato"/>
                <a:ea typeface="Lato"/>
                <a:cs typeface="Lato"/>
                <a:sym typeface="Lato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○"/>
              <a:defRPr sz="2000">
                <a:latin typeface="Lato"/>
                <a:ea typeface="Lato"/>
                <a:cs typeface="Lato"/>
                <a:sym typeface="Lato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■"/>
              <a:defRPr sz="2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0" y="7497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CUSTOM_4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oogle Shape;32;p8"/>
          <p:cNvCxnSpPr/>
          <p:nvPr/>
        </p:nvCxnSpPr>
        <p:spPr>
          <a:xfrm>
            <a:off x="3166753" y="1960850"/>
            <a:ext cx="0" cy="22449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Google Shape;33;p8"/>
          <p:cNvCxnSpPr/>
          <p:nvPr/>
        </p:nvCxnSpPr>
        <p:spPr>
          <a:xfrm>
            <a:off x="5977234" y="1960850"/>
            <a:ext cx="0" cy="22449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0" y="2670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11613" y="1960850"/>
            <a:ext cx="2299800" cy="23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3422094" y="1960850"/>
            <a:ext cx="2299800" cy="23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3"/>
          </p:nvPr>
        </p:nvSpPr>
        <p:spPr>
          <a:xfrm>
            <a:off x="6232575" y="1960850"/>
            <a:ext cx="2299800" cy="23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  <a:defRPr sz="1200"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ubTitle" idx="4"/>
          </p:nvPr>
        </p:nvSpPr>
        <p:spPr>
          <a:xfrm>
            <a:off x="611625" y="1234075"/>
            <a:ext cx="2299800" cy="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400">
                <a:latin typeface="Rubik Medium"/>
                <a:ea typeface="Rubik Medium"/>
                <a:cs typeface="Rubik Medium"/>
                <a:sym typeface="Rubik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ubTitle" idx="5"/>
          </p:nvPr>
        </p:nvSpPr>
        <p:spPr>
          <a:xfrm>
            <a:off x="3422100" y="1234075"/>
            <a:ext cx="2299800" cy="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400">
                <a:latin typeface="Rubik Medium"/>
                <a:ea typeface="Rubik Medium"/>
                <a:cs typeface="Rubik Medium"/>
                <a:sym typeface="Rubik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ubTitle" idx="6"/>
          </p:nvPr>
        </p:nvSpPr>
        <p:spPr>
          <a:xfrm>
            <a:off x="6232575" y="1234075"/>
            <a:ext cx="2299800" cy="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400">
                <a:latin typeface="Rubik Medium"/>
                <a:ea typeface="Rubik Medium"/>
                <a:cs typeface="Rubik Medium"/>
                <a:sym typeface="Rubik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Only">
  <p:cSld name="CUSTOM_5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0" y="5198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200"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476875" y="4767625"/>
            <a:ext cx="2532437" cy="240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/>
        </p:nvSpPr>
        <p:spPr>
          <a:xfrm>
            <a:off x="622525" y="4720200"/>
            <a:ext cx="5026500" cy="3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commonsense.org/education</a:t>
            </a:r>
            <a:r>
              <a:rPr lang="en" sz="8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6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999999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Shareable with attribution for noncommercial use. Remixing is permitted.</a:t>
            </a:r>
            <a:endParaRPr sz="6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12">
            <a:alphaModFix/>
          </a:blip>
          <a:srcRect l="357" r="357"/>
          <a:stretch/>
        </p:blipFill>
        <p:spPr>
          <a:xfrm>
            <a:off x="134575" y="4835977"/>
            <a:ext cx="487950" cy="1719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0" y="4656675"/>
            <a:ext cx="9144000" cy="9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6875" y="4767625"/>
            <a:ext cx="2532437" cy="24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1"/>
          <p:cNvSpPr txBox="1"/>
          <p:nvPr/>
        </p:nvSpPr>
        <p:spPr>
          <a:xfrm>
            <a:off x="622525" y="4720200"/>
            <a:ext cx="5026500" cy="3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commonsense.org/education</a:t>
            </a:r>
            <a:r>
              <a:rPr lang="en" sz="8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6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999999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Shareable with attribution for noncommercial use. Remixing is permitted.</a:t>
            </a:r>
            <a:endParaRPr sz="600">
              <a:solidFill>
                <a:srgbClr val="999999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1" name="Google Shape;51;p11"/>
          <p:cNvPicPr preferRelativeResize="0"/>
          <p:nvPr/>
        </p:nvPicPr>
        <p:blipFill rotWithShape="1">
          <a:blip r:embed="rId4">
            <a:alphaModFix/>
          </a:blip>
          <a:srcRect l="357" r="357"/>
          <a:stretch/>
        </p:blipFill>
        <p:spPr>
          <a:xfrm>
            <a:off x="134575" y="4835977"/>
            <a:ext cx="487950" cy="17195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1"/>
          <p:cNvSpPr/>
          <p:nvPr/>
        </p:nvSpPr>
        <p:spPr>
          <a:xfrm>
            <a:off x="0" y="4656675"/>
            <a:ext cx="9144000" cy="9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-150" y="-3075"/>
            <a:ext cx="3631200" cy="516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93350" y="1741900"/>
            <a:ext cx="3437700" cy="24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Rubik"/>
                <a:ea typeface="Rubik"/>
                <a:cs typeface="Rubik"/>
                <a:sym typeface="Rubik"/>
              </a:rPr>
              <a:t>My Digital Life Is Like ...</a:t>
            </a:r>
            <a:endParaRPr sz="3600">
              <a:latin typeface="Rubik Light"/>
              <a:ea typeface="Rubik Light"/>
              <a:cs typeface="Rubik Light"/>
              <a:sym typeface="Rubik Light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275" y="4563276"/>
            <a:ext cx="3064000" cy="2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 rot="10800000" flipH="1">
            <a:off x="280125" y="4329642"/>
            <a:ext cx="3063300" cy="3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93350" y="1423068"/>
            <a:ext cx="29214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Rubik"/>
                <a:ea typeface="Rubik"/>
                <a:cs typeface="Rubik"/>
                <a:sym typeface="Rubik"/>
              </a:rPr>
              <a:t>DIGITAL CITIZENSHIP | GRADE 9</a:t>
            </a:r>
            <a:endParaRPr sz="1200">
              <a:solidFill>
                <a:srgbClr val="999999"/>
              </a:solidFill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4">
            <a:alphaModFix/>
          </a:blip>
          <a:srcRect t="109" b="109"/>
          <a:stretch/>
        </p:blipFill>
        <p:spPr>
          <a:xfrm>
            <a:off x="-150" y="-3075"/>
            <a:ext cx="3642900" cy="91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5">
            <a:alphaModFix/>
          </a:blip>
          <a:srcRect r="5767"/>
          <a:stretch/>
        </p:blipFill>
        <p:spPr>
          <a:xfrm>
            <a:off x="3631050" y="0"/>
            <a:ext cx="551295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0" y="123140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Rubik"/>
                <a:ea typeface="Rubik"/>
                <a:cs typeface="Rubik"/>
                <a:sym typeface="Rubik"/>
              </a:rPr>
              <a:t>Essential Question</a:t>
            </a:r>
            <a:endParaRPr sz="3000">
              <a:latin typeface="Rubik"/>
              <a:ea typeface="Rubik"/>
              <a:cs typeface="Rubik"/>
              <a:sym typeface="Rubik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2800" y="2179559"/>
            <a:ext cx="319200" cy="41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7380225" y="2525022"/>
            <a:ext cx="319200" cy="4147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0" y="2223050"/>
            <a:ext cx="9144000" cy="9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7000"/>
                </a:solidFill>
                <a:latin typeface="Indie Flower"/>
                <a:ea typeface="Indie Flower"/>
                <a:cs typeface="Indie Flower"/>
                <a:sym typeface="Indie Flower"/>
              </a:rPr>
              <a:t>What is the role of digital media in our lives?</a:t>
            </a:r>
            <a:endParaRPr sz="2400" b="1">
              <a:solidFill>
                <a:srgbClr val="007000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2225125" y="1459700"/>
            <a:ext cx="5679600" cy="30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Explore the role that digital media plays in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your life.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Use the Digital Habits Checkup to reflect on the positive and negative impacts of digital media.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Create a personal challenge to improve your digital well-being.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0" y="444950"/>
            <a:ext cx="9144000" cy="6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Learning Objectives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213" y="2037011"/>
            <a:ext cx="473007" cy="473008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1173025" y="1380775"/>
            <a:ext cx="605400" cy="621300"/>
          </a:xfrm>
          <a:prstGeom prst="ellipse">
            <a:avLst/>
          </a:prstGeom>
          <a:solidFill>
            <a:srgbClr val="007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Lato"/>
              <a:buNone/>
            </a:pPr>
            <a:r>
              <a:rPr lang="en" sz="3000" b="1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l</a:t>
            </a:r>
            <a:endParaRPr sz="30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1173025" y="2544949"/>
            <a:ext cx="605400" cy="621300"/>
          </a:xfrm>
          <a:prstGeom prst="ellipse">
            <a:avLst/>
          </a:prstGeom>
          <a:solidFill>
            <a:srgbClr val="0085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Lato"/>
              <a:buNone/>
            </a:pPr>
            <a:r>
              <a:rPr lang="en" sz="3000" b="1" i="0" u="none" strike="noStrike" cap="none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2</a:t>
            </a:r>
            <a:endParaRPr sz="30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1173025" y="3702574"/>
            <a:ext cx="605400" cy="621300"/>
          </a:xfrm>
          <a:prstGeom prst="ellipse">
            <a:avLst/>
          </a:prstGeom>
          <a:solidFill>
            <a:srgbClr val="007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Lato"/>
              <a:buNone/>
            </a:pPr>
            <a:r>
              <a:rPr lang="en" sz="3000" b="1" i="0" u="none" strike="noStrike" cap="none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3</a:t>
            </a:r>
            <a:endParaRPr sz="3000">
              <a:latin typeface="Indie Flower"/>
              <a:ea typeface="Indie Flower"/>
              <a:cs typeface="Indie Flower"/>
              <a:sym typeface="Indie Flower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213" y="3180011"/>
            <a:ext cx="473007" cy="473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3">
            <a:alphaModFix/>
          </a:blip>
          <a:srcRect t="12030" b="12022"/>
          <a:stretch/>
        </p:blipFill>
        <p:spPr>
          <a:xfrm>
            <a:off x="747750" y="1501500"/>
            <a:ext cx="38242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 rotWithShape="1">
          <a:blip r:embed="rId4">
            <a:alphaModFix/>
          </a:blip>
          <a:srcRect b="10"/>
          <a:stretch/>
        </p:blipFill>
        <p:spPr>
          <a:xfrm>
            <a:off x="198825" y="205553"/>
            <a:ext cx="294541" cy="3237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893575" y="1035250"/>
            <a:ext cx="7170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Media balance</a:t>
            </a:r>
            <a:endParaRPr sz="40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893575" y="2190350"/>
            <a:ext cx="73446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Using media in a way that feels healthy and </a:t>
            </a:r>
            <a:br>
              <a:rPr lang="en" sz="2400">
                <a:latin typeface="Lato"/>
                <a:ea typeface="Lato"/>
                <a:cs typeface="Lato"/>
                <a:sym typeface="Lato"/>
              </a:rPr>
            </a:br>
            <a:r>
              <a:rPr lang="en" sz="2400">
                <a:latin typeface="Lato"/>
                <a:ea typeface="Lato"/>
                <a:cs typeface="Lato"/>
                <a:sym typeface="Lato"/>
              </a:rPr>
              <a:t>in balance with other life activities (family, friends, school, hobbies, etc.)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pic>
        <p:nvPicPr>
          <p:cNvPr id="98" name="Google Shape;98;p17"/>
          <p:cNvPicPr preferRelativeResize="0"/>
          <p:nvPr/>
        </p:nvPicPr>
        <p:blipFill rotWithShape="1">
          <a:blip r:embed="rId3">
            <a:alphaModFix/>
          </a:blip>
          <a:srcRect b="10"/>
          <a:stretch/>
        </p:blipFill>
        <p:spPr>
          <a:xfrm>
            <a:off x="198825" y="205553"/>
            <a:ext cx="294541" cy="32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>
            <a:alphaModFix/>
          </a:blip>
          <a:srcRect t="8657" b="8657"/>
          <a:stretch/>
        </p:blipFill>
        <p:spPr>
          <a:xfrm>
            <a:off x="747750" y="1501500"/>
            <a:ext cx="3512451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/>
        </p:nvSpPr>
        <p:spPr>
          <a:xfrm>
            <a:off x="893575" y="1035250"/>
            <a:ext cx="7170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Digital media</a:t>
            </a:r>
            <a:endParaRPr sz="4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893575" y="2190350"/>
            <a:ext cx="73446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Content (text, audio, images, video) or devices that allow people to share information, communicate, and collaborate over the internet or computer networks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subTitle" idx="1"/>
          </p:nvPr>
        </p:nvSpPr>
        <p:spPr>
          <a:xfrm>
            <a:off x="577550" y="196150"/>
            <a:ext cx="3639600" cy="3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VOCABULARY</a:t>
            </a:r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750" y="1501500"/>
            <a:ext cx="1954776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 txBox="1"/>
          <p:nvPr/>
        </p:nvSpPr>
        <p:spPr>
          <a:xfrm>
            <a:off x="893575" y="1035250"/>
            <a:ext cx="7170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Simile </a:t>
            </a:r>
            <a:endParaRPr sz="4000">
              <a:solidFill>
                <a:schemeClr val="dk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893575" y="2190350"/>
            <a:ext cx="7962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A figure of speech in which comparison is made between two different things using the words "like" or "as"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0" name="Google Shape;110;p18"/>
          <p:cNvPicPr preferRelativeResize="0"/>
          <p:nvPr/>
        </p:nvPicPr>
        <p:blipFill rotWithShape="1">
          <a:blip r:embed="rId4">
            <a:alphaModFix/>
          </a:blip>
          <a:srcRect b="10"/>
          <a:stretch/>
        </p:blipFill>
        <p:spPr>
          <a:xfrm>
            <a:off x="198825" y="205553"/>
            <a:ext cx="294541" cy="32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>
            <a:off x="597000" y="1294550"/>
            <a:ext cx="8338200" cy="27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182875" rIns="182875" bIns="182875" anchor="t" anchorCtr="0">
            <a:noAutofit/>
          </a:bodyPr>
          <a:lstStyle/>
          <a:p>
            <a:pPr marL="0" marR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Digital life similes:</a:t>
            </a:r>
            <a:endParaRPr sz="2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5560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</a:pP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digital life is </a:t>
            </a:r>
            <a:r>
              <a:rPr lang="en" sz="2000" b="1" i="1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like</a:t>
            </a: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window on the world, </a:t>
            </a:r>
            <a:r>
              <a:rPr lang="en" sz="2000" b="1" i="1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because</a:t>
            </a: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it allows me to see all kinds of new things and imagine other possibilities.</a:t>
            </a:r>
            <a:endParaRPr sz="2000" i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5560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</a:pP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digital life is </a:t>
            </a:r>
            <a:r>
              <a:rPr lang="en" sz="2000" b="1" i="1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like</a:t>
            </a: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roller coaster, </a:t>
            </a:r>
            <a:r>
              <a:rPr lang="en" sz="2000" b="1" i="1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because</a:t>
            </a: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it's exciting and full of ups and downs. </a:t>
            </a:r>
            <a:endParaRPr sz="2000" i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5560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</a:pP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digital life is </a:t>
            </a:r>
            <a:r>
              <a:rPr lang="en" sz="2000" b="1" i="1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like</a:t>
            </a: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 party where I meet a lot of different people, </a:t>
            </a:r>
            <a:r>
              <a:rPr lang="en" sz="2000" b="1" i="1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because</a:t>
            </a:r>
            <a:r>
              <a:rPr lang="en" sz="2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it feels loud, out of control, and yet fun.</a:t>
            </a:r>
            <a:endParaRPr sz="2000" i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13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i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6" name="Google Shape;116;p19"/>
          <p:cNvPicPr preferRelativeResize="0"/>
          <p:nvPr/>
        </p:nvPicPr>
        <p:blipFill rotWithShape="1">
          <a:blip r:embed="rId3">
            <a:alphaModFix/>
          </a:blip>
          <a:srcRect l="9"/>
          <a:stretch/>
        </p:blipFill>
        <p:spPr>
          <a:xfrm>
            <a:off x="219042" y="197050"/>
            <a:ext cx="319139" cy="3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585025" y="197050"/>
            <a:ext cx="30585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ACTIVITY:  DIGITAL LIFE SIMILE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0" y="749750"/>
            <a:ext cx="9144000" cy="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ubik"/>
                <a:ea typeface="Rubik"/>
                <a:cs typeface="Rubik"/>
                <a:sym typeface="Rubik"/>
              </a:rPr>
              <a:t>Part 2 Examples</a:t>
            </a:r>
            <a:endParaRPr sz="3000"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0"/>
          <p:cNvPicPr preferRelativeResize="0"/>
          <p:nvPr/>
        </p:nvPicPr>
        <p:blipFill rotWithShape="1">
          <a:blip r:embed="rId3">
            <a:alphaModFix/>
          </a:blip>
          <a:srcRect t="10095" b="10095"/>
          <a:stretch/>
        </p:blipFill>
        <p:spPr>
          <a:xfrm>
            <a:off x="3197712" y="2082474"/>
            <a:ext cx="2748577" cy="71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0"/>
          <p:cNvPicPr preferRelativeResize="0"/>
          <p:nvPr/>
        </p:nvPicPr>
        <p:blipFill rotWithShape="1">
          <a:blip r:embed="rId4">
            <a:alphaModFix/>
          </a:blip>
          <a:srcRect b="10"/>
          <a:stretch/>
        </p:blipFill>
        <p:spPr>
          <a:xfrm rot="-1221966">
            <a:off x="2920962" y="2209498"/>
            <a:ext cx="351199" cy="456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 rotWithShape="1">
          <a:blip r:embed="rId4">
            <a:alphaModFix/>
          </a:blip>
          <a:srcRect b="10"/>
          <a:stretch/>
        </p:blipFill>
        <p:spPr>
          <a:xfrm rot="1221966" flipH="1">
            <a:off x="5852787" y="2209498"/>
            <a:ext cx="351199" cy="456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gCit 2.0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gCit 2.0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(16:9)</PresentationFormat>
  <Paragraphs>28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Indie Flower</vt:lpstr>
      <vt:lpstr>Lato</vt:lpstr>
      <vt:lpstr>Rubik</vt:lpstr>
      <vt:lpstr>Rubik Light</vt:lpstr>
      <vt:lpstr>Rubik Medium</vt:lpstr>
      <vt:lpstr>DigCit 2.0</vt:lpstr>
      <vt:lpstr>DigCit 2.0</vt:lpstr>
      <vt:lpstr>PowerPoint Presentation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Vangelista</dc:creator>
  <cp:lastModifiedBy>Nancy Vangelista</cp:lastModifiedBy>
  <cp:revision>1</cp:revision>
  <dcterms:modified xsi:type="dcterms:W3CDTF">2022-11-11T21:58:03Z</dcterms:modified>
</cp:coreProperties>
</file>